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805" r:id="rId6"/>
    <p:sldId id="796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E6E6"/>
    <a:srgbClr val="FFFFFF"/>
    <a:srgbClr val="FF3300"/>
    <a:srgbClr val="FF33CC"/>
    <a:srgbClr val="FF6699"/>
    <a:srgbClr val="FF99FF"/>
    <a:srgbClr val="62A14D"/>
    <a:srgbClr val="000000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1" d="100"/>
          <a:sy n="111" d="100"/>
        </p:scale>
        <p:origin x="190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9/2/2025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9/2/2025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 WG2 Meeting #170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25 – 29 August,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2025, Goteborg, Sweden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S2-2508074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#170</a:t>
            </a:r>
            <a:r>
              <a:rPr lang="en-GB" altLang="de-DE" sz="1200" baseline="0" dirty="0">
                <a:solidFill>
                  <a:schemeClr val="bg1"/>
                </a:solidFill>
              </a:rPr>
              <a:t>, August, 2025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b="1" dirty="0"/>
              <a:t>Status report for </a:t>
            </a:r>
            <a:r>
              <a:rPr lang="en-US" altLang="de-DE" b="1" dirty="0" err="1"/>
              <a:t>EnergySys</a:t>
            </a:r>
            <a:r>
              <a:rPr lang="en-US" altLang="de-DE" b="1" dirty="0"/>
              <a:t> Phase 2 </a:t>
            </a:r>
            <a:endParaRPr lang="en-GB" sz="20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Konstantinos Samdanis (Lenovo)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+mj-lt"/>
              </a:rPr>
              <a:t>Zhuoyi</a:t>
            </a:r>
            <a:r>
              <a:rPr lang="en-US" altLang="en-US" sz="2000" dirty="0">
                <a:latin typeface="+mj-lt"/>
              </a:rPr>
              <a:t> Chen (China Telecom)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FS_EnergySys_Ph2 Status at SA2#1</a:t>
            </a:r>
            <a:r>
              <a:rPr lang="el-GR" altLang="de-DE" b="1" dirty="0"/>
              <a:t>70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015042"/>
            <a:ext cx="8863267" cy="4144223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– 7 </a:t>
            </a:r>
            <a:r>
              <a:rPr kumimoji="0" lang="en-US" altLang="ko-KR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pCRs</a:t>
            </a: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Agreed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Approved 4 solutions related to KI2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Approved 3 solutions related to KI3</a:t>
            </a:r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800" b="1" dirty="0">
                <a:solidFill>
                  <a:prstClr val="black"/>
                </a:solidFill>
              </a:rPr>
              <a:t>Submit cover sheet to plenary for information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Dependency on SA5 related to renewable energy.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/>
            <a:r>
              <a:rPr lang="en-US" sz="1600" spc="-20" dirty="0"/>
              <a:t>How to enhance the accuracy of energy-related metric calculations, i.e., exclude calculation of energy consumption when an NF does not handle any traffic, and if this information is useful for policy selection.</a:t>
            </a:r>
            <a:endParaRPr lang="de-DE" sz="1600" spc="-20" dirty="0"/>
          </a:p>
          <a:p>
            <a:pPr lvl="1"/>
            <a:r>
              <a:rPr lang="en-US" sz="1600" spc="-20" dirty="0"/>
              <a:t>Support the exposure of information related to renewable energy usage and if SA2 shall create the means of exposing this information before SA5 agree on how to calculate it.</a:t>
            </a:r>
            <a:endParaRPr lang="de-DE" sz="1600" spc="-20" dirty="0"/>
          </a:p>
          <a:p>
            <a:pPr lvl="1"/>
            <a:r>
              <a:rPr lang="en-US" sz="1600" spc="-20" dirty="0"/>
              <a:t>Select the parameters that can be considered for NF selection based on energy criteria. </a:t>
            </a:r>
            <a:endParaRPr lang="de-DE" sz="1600" spc="-2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spc="-20" dirty="0">
                <a:sym typeface="+mn-ea"/>
              </a:rPr>
              <a:t>Try to capture principles and conclusions</a:t>
            </a:r>
            <a:r>
              <a:rPr lang="de-DE" altLang="ko-KR" sz="1600" spc="-20" dirty="0">
                <a:sym typeface="+mn-ea"/>
              </a:rPr>
              <a:t>. 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668045"/>
              </p:ext>
            </p:extLst>
          </p:nvPr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16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79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12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69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1070058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New SID on Energy Efficiency and Energy Saving Phase 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FS_EnergySys_Ph2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12/12/2025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50%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SP-250417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85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220981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FS_EnergySys_Ph2 Work Plan</a:t>
            </a:r>
            <a:endParaRPr lang="en-US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690462"/>
              </p:ext>
            </p:extLst>
          </p:nvPr>
        </p:nvGraphicFramePr>
        <p:xfrm>
          <a:off x="609929" y="1606550"/>
          <a:ext cx="7815613" cy="3250699"/>
        </p:xfrm>
        <a:graphic>
          <a:graphicData uri="http://schemas.openxmlformats.org/drawingml/2006/table">
            <a:tbl>
              <a:tblPr/>
              <a:tblGrid>
                <a:gridCol w="701798">
                  <a:extLst>
                    <a:ext uri="{9D8B030D-6E8A-4147-A177-3AD203B41FA5}">
                      <a16:colId xmlns:a16="http://schemas.microsoft.com/office/drawing/2014/main" val="4133421947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1269602514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3530758943"/>
                    </a:ext>
                  </a:extLst>
                </a:gridCol>
                <a:gridCol w="2208045">
                  <a:extLst>
                    <a:ext uri="{9D8B030D-6E8A-4147-A177-3AD203B41FA5}">
                      <a16:colId xmlns:a16="http://schemas.microsoft.com/office/drawing/2014/main" val="890382580"/>
                    </a:ext>
                  </a:extLst>
                </a:gridCol>
                <a:gridCol w="3185827">
                  <a:extLst>
                    <a:ext uri="{9D8B030D-6E8A-4147-A177-3AD203B41FA5}">
                      <a16:colId xmlns:a16="http://schemas.microsoft.com/office/drawing/2014/main" val="2957953938"/>
                    </a:ext>
                  </a:extLst>
                </a:gridCol>
              </a:tblGrid>
              <a:tr h="3118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Meeting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Date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Planned TUs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Actual Used TUs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Action plan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3192363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SA2#168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Apr.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TR skeleton, scope, Terms, Architectural assumptions &amp; Requirements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Key Issues for all WTs.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2254319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SA2#169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May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Key Issue updates (if necessary),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New solutions for approved Key Issues.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1414736"/>
                  </a:ext>
                </a:extLst>
              </a:tr>
              <a:tr h="32068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SA2#170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Aug.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New solutions and solution updates. Last meeting for new solutions.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196426"/>
                  </a:ext>
                </a:extLst>
              </a:tr>
              <a:tr h="33201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SA#109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Sep.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</a:t>
                      </a:r>
                      <a:br>
                        <a:rPr lang="zh-CN" alt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</a:b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For information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94507"/>
                  </a:ext>
                </a:extLst>
              </a:tr>
              <a:tr h="440871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Oct.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Solution updates.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Evaluation and conclusion.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300704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Nov.2025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Conclusion.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6989248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SA#110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Dec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For Approval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4050671"/>
                  </a:ext>
                </a:extLst>
              </a:tr>
              <a:tr h="285562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900" kern="12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Total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0243352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14600" y="1454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2006/metadata/properties"/>
    <ds:schemaRef ds:uri="dcc30912-d230-4cc2-b11f-bb5ca2a6b6f5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09cef1fd-e61b-4dbf-b745-21988b13f978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323</Words>
  <Application>Microsoft Office PowerPoint</Application>
  <PresentationFormat>On-screen Show (4:3)</PresentationFormat>
  <Paragraphs>78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等线</vt:lpstr>
      <vt:lpstr>Arial</vt:lpstr>
      <vt:lpstr>Arial </vt:lpstr>
      <vt:lpstr>Calibri</vt:lpstr>
      <vt:lpstr>Times New Roman</vt:lpstr>
      <vt:lpstr>Office Theme</vt:lpstr>
      <vt:lpstr>Status report for EnergySys Phase 2 </vt:lpstr>
      <vt:lpstr>FS_EnergySys_Ph2 Status at SA2#170</vt:lpstr>
      <vt:lpstr>FS_EnergySys_Ph2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Konstantinos Samdanis</cp:lastModifiedBy>
  <cp:revision>1994</cp:revision>
  <dcterms:created xsi:type="dcterms:W3CDTF">2008-08-30T09:32:10Z</dcterms:created>
  <dcterms:modified xsi:type="dcterms:W3CDTF">2025-09-03T09:14:39Z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